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3E00"/>
    <a:srgbClr val="C24918"/>
    <a:srgbClr val="FF860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95" d="100"/>
          <a:sy n="95"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F0A29-6C25-44E6-83DD-1066390B1A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C7D9E2-F503-46E2-B071-3BDEE85190CD}">
      <dgm:prSet phldrT="[Text]" custT="1"/>
      <dgm:spPr/>
      <dgm:t>
        <a:bodyPr/>
        <a:lstStyle/>
        <a:p>
          <a:r>
            <a:rPr lang="tr-TR" sz="2000" b="0" i="0" dirty="0"/>
            <a:t>«Akademik Web Sitesi»</a:t>
          </a:r>
          <a:r>
            <a:rPr lang="tr-TR" sz="1200" b="0" i="0" dirty="0"/>
            <a:t> </a:t>
          </a:r>
          <a:endParaRPr lang="en-US" sz="1200" dirty="0"/>
        </a:p>
      </dgm:t>
    </dgm:pt>
    <dgm:pt modelId="{0547524C-6676-42BE-BC8A-A099DE309E99}" type="parTrans" cxnId="{61C85F00-4B49-43B3-8220-2494E5F47383}">
      <dgm:prSet/>
      <dgm:spPr/>
      <dgm:t>
        <a:bodyPr/>
        <a:lstStyle/>
        <a:p>
          <a:endParaRPr lang="en-US"/>
        </a:p>
      </dgm:t>
    </dgm:pt>
    <dgm:pt modelId="{FDE541B0-7ECB-4C90-B7BF-657E05A93129}" type="sibTrans" cxnId="{61C85F00-4B49-43B3-8220-2494E5F47383}">
      <dgm:prSet/>
      <dgm:spPr/>
      <dgm:t>
        <a:bodyPr/>
        <a:lstStyle/>
        <a:p>
          <a:endParaRPr lang="en-US"/>
        </a:p>
      </dgm:t>
    </dgm:pt>
    <dgm:pt modelId="{F6F5F350-D86A-4A2E-A0CE-54B67336209E}">
      <dgm:prSet phldrT="[Text]" custT="1"/>
      <dgm:spPr/>
      <dgm:t>
        <a:bodyPr/>
        <a:lstStyle/>
        <a:p>
          <a:r>
            <a:rPr lang="tr-TR" sz="1200" b="0" i="0" dirty="0"/>
            <a:t>Akademik web site yalnızca akademisyenler içindir. Bu web sitesi akademisyenlerin uzmanlıklarını, yayınlarını, danışmanlıklarını, projelerini kendilerine ait bir web sitesinde on binlerce firmanın ve bireysel kullanıcının aramasına açık olarak sunmasını sağlar. Buradaki temel amaç uzmanlıkları ve firmaların akademik taleplerini aynı platformda bir araya getirmek ve eşleştirmektir. Akademisyenin ayrıca ilk kayıt sırasında otomatik oluşan bireysel web sitesi vardır ve isterse firması için ticari web sitesi de edinebilir. Akademik web sitesi için görevli olunan üniversitenin belirtilmesi ve kişisel profilin oluşturulması, akademik ünvanın sisteme girilmesi gerekmektedir.</a:t>
          </a:r>
          <a:endParaRPr lang="en-US" sz="1200" dirty="0"/>
        </a:p>
      </dgm:t>
    </dgm:pt>
    <dgm:pt modelId="{84B3F4D1-1F87-4B1D-9068-64BEF2CC254B}" type="parTrans" cxnId="{81ED33C0-6B42-421A-827F-A0586CFCC758}">
      <dgm:prSet/>
      <dgm:spPr/>
      <dgm:t>
        <a:bodyPr/>
        <a:lstStyle/>
        <a:p>
          <a:endParaRPr lang="en-US"/>
        </a:p>
      </dgm:t>
    </dgm:pt>
    <dgm:pt modelId="{8C130B03-DE60-4331-A874-BEF21DC7530F}" type="sibTrans" cxnId="{81ED33C0-6B42-421A-827F-A0586CFCC758}">
      <dgm:prSet/>
      <dgm:spPr/>
      <dgm:t>
        <a:bodyPr/>
        <a:lstStyle/>
        <a:p>
          <a:endParaRPr lang="en-US"/>
        </a:p>
      </dgm:t>
    </dgm:pt>
    <dgm:pt modelId="{4939EEA7-17E2-479A-B6B2-F4BF878C10C1}">
      <dgm:prSet phldrT="[Text]" custT="1"/>
      <dgm:spPr/>
      <dgm:t>
        <a:bodyPr/>
        <a:lstStyle/>
        <a:p>
          <a:r>
            <a:rPr lang="tr-TR" sz="2000" b="0" i="0" dirty="0"/>
            <a:t>«Bireysel Web Sitesi»</a:t>
          </a:r>
          <a:endParaRPr lang="en-US" sz="2000" dirty="0"/>
        </a:p>
      </dgm:t>
    </dgm:pt>
    <dgm:pt modelId="{728B58D1-F0C3-415B-AEDD-F9A1141E6DF6}" type="parTrans" cxnId="{9B60617E-EE33-406F-B51F-EB0FBDCBAC7B}">
      <dgm:prSet/>
      <dgm:spPr/>
      <dgm:t>
        <a:bodyPr/>
        <a:lstStyle/>
        <a:p>
          <a:endParaRPr lang="en-US"/>
        </a:p>
      </dgm:t>
    </dgm:pt>
    <dgm:pt modelId="{A2CF32C9-9F2E-4F67-9EBB-02A77CE2148C}" type="sibTrans" cxnId="{9B60617E-EE33-406F-B51F-EB0FBDCBAC7B}">
      <dgm:prSet/>
      <dgm:spPr/>
      <dgm:t>
        <a:bodyPr/>
        <a:lstStyle/>
        <a:p>
          <a:endParaRPr lang="en-US"/>
        </a:p>
      </dgm:t>
    </dgm:pt>
    <dgm:pt modelId="{606EF901-EFD5-481F-B9AB-3F32326BA32B}">
      <dgm:prSet phldrT="[Text]" custT="1"/>
      <dgm:spPr/>
      <dgm:t>
        <a:bodyPr/>
        <a:lstStyle/>
        <a:p>
          <a:r>
            <a:rPr lang="tr-TR" sz="1200" b="0" i="0" dirty="0"/>
            <a:t>Bireysel Web Siteleri globalpiyasa.com’a kaydolan her bir kullanıcı için otomatik olarak oluşturulur ve kullanıcının kısıtlı adette kişisel el işi veya ikinci el ürününü, satın alma taleplerini ve kişisel profilini yayınlamasını sağlar. Amaç bireyin kişisel satın alma taleplerini firmalara duyurmak ve bireysel kullanıcının üretici firmalara ürün mesajı göndermesini, sorular sormasını ve sipariş vermesini sağlamaktır. Bireysel kullanıcı üretici firmaların ürün mesajlarına yanıt vermesini istiyorsa ciddi bir alıcı olarak profilini düzgün oluşturmalı ve iletişim bilgilerini sisteme girmelidir.Globalpiyasa.com uygun olmayan içeriklere ve gerçek olmayan ticari mesajlara izin vermeyecektir.Bireysel kullanıcı daha sonra da işletmesi için ticari web sitesi oluşturabilir.</a:t>
          </a:r>
          <a:endParaRPr lang="en-US" sz="1200" dirty="0"/>
        </a:p>
      </dgm:t>
    </dgm:pt>
    <dgm:pt modelId="{11FBD656-1C73-40F3-A748-844174302F89}" type="parTrans" cxnId="{C6F69D80-AC53-44A7-A46F-D260F0895D70}">
      <dgm:prSet/>
      <dgm:spPr/>
      <dgm:t>
        <a:bodyPr/>
        <a:lstStyle/>
        <a:p>
          <a:endParaRPr lang="en-US"/>
        </a:p>
      </dgm:t>
    </dgm:pt>
    <dgm:pt modelId="{2DEDE9E5-64D0-4C75-9C4E-B0A8DF412EE0}" type="sibTrans" cxnId="{C6F69D80-AC53-44A7-A46F-D260F0895D70}">
      <dgm:prSet/>
      <dgm:spPr/>
      <dgm:t>
        <a:bodyPr/>
        <a:lstStyle/>
        <a:p>
          <a:endParaRPr lang="en-US"/>
        </a:p>
      </dgm:t>
    </dgm:pt>
    <dgm:pt modelId="{E289E602-731D-45E0-9513-DDDAA2C6D752}">
      <dgm:prSet custT="1"/>
      <dgm:spPr/>
      <dgm:t>
        <a:bodyPr/>
        <a:lstStyle/>
        <a:p>
          <a:r>
            <a:rPr lang="tr-TR" sz="2000" b="0" i="0" dirty="0"/>
            <a:t>«Kişisel Profil»</a:t>
          </a:r>
          <a:r>
            <a:rPr lang="tr-TR" sz="3500" b="0" i="0" dirty="0"/>
            <a:t> </a:t>
          </a:r>
          <a:endParaRPr lang="tr-TR" sz="3500" dirty="0"/>
        </a:p>
      </dgm:t>
    </dgm:pt>
    <dgm:pt modelId="{B4AFF903-B02F-43BE-8A9A-A1A4BA9E46F6}" type="parTrans" cxnId="{C68FA46D-7643-4F39-AFD0-5BD1EBFF38E1}">
      <dgm:prSet/>
      <dgm:spPr/>
      <dgm:t>
        <a:bodyPr/>
        <a:lstStyle/>
        <a:p>
          <a:endParaRPr lang="en-US"/>
        </a:p>
      </dgm:t>
    </dgm:pt>
    <dgm:pt modelId="{5DF0779A-C267-4BDF-A40C-46E3F319B866}" type="sibTrans" cxnId="{C68FA46D-7643-4F39-AFD0-5BD1EBFF38E1}">
      <dgm:prSet/>
      <dgm:spPr/>
      <dgm:t>
        <a:bodyPr/>
        <a:lstStyle/>
        <a:p>
          <a:endParaRPr lang="en-US"/>
        </a:p>
      </dgm:t>
    </dgm:pt>
    <dgm:pt modelId="{425A5AC1-7D4A-442E-A797-81BC8627723F}">
      <dgm:prSet custT="1"/>
      <dgm:spPr/>
      <dgm:t>
        <a:bodyPr/>
        <a:lstStyle/>
        <a:p>
          <a:r>
            <a:rPr lang="tr-TR" sz="1200" b="0" i="0" dirty="0"/>
            <a:t>globalpiyasa.com’un tüm bireysel üyeleri firmaların sayfalarını inceleyebilir, iletişim bilgilerine ulaşabilir ve iş ilanlarına başvurabilirler. Bunun için, ilk üyelikte otomatik olarak “bireysel web sitelerine” sahip olan kullanıcılar bireysel profillerini de oluşturmalıdırlar. Yeterli özgeçmiş bilgisi kaydedilmeden iş ilanlarına başvurulamaz. Globalpiyasa.com ticari bir ürün arama motoru olmanın yanısıra arkadaşlarınızla iletişime geçeceğiniz bir sosyal medya uygulamasıdır. Burada iş çevrenizi oluşturabilir, beğendiğiniz ürünleri favorilerinize ekleyebilir, paylaşabilir, makale yazabilir, soru sorabilir ve iş ilanlarına başvurabilirsiniz. Globalpiyasa.com firmaları sizinle buluşturur, ürünleri listeler ve kariyer hedeflerinize erişmenizi kolaylaştırır.</a:t>
          </a:r>
          <a:endParaRPr lang="en-US" sz="1200" dirty="0"/>
        </a:p>
      </dgm:t>
    </dgm:pt>
    <dgm:pt modelId="{CDF6B446-5253-48F7-AB61-8A1CFC51531D}" type="parTrans" cxnId="{0F0D8543-F792-48E3-B67B-69C55DD716E0}">
      <dgm:prSet/>
      <dgm:spPr/>
      <dgm:t>
        <a:bodyPr/>
        <a:lstStyle/>
        <a:p>
          <a:endParaRPr lang="en-US"/>
        </a:p>
      </dgm:t>
    </dgm:pt>
    <dgm:pt modelId="{E7F80120-399B-45BC-859C-1C8F8C303340}" type="sibTrans" cxnId="{0F0D8543-F792-48E3-B67B-69C55DD716E0}">
      <dgm:prSet/>
      <dgm:spPr/>
      <dgm:t>
        <a:bodyPr/>
        <a:lstStyle/>
        <a:p>
          <a:endParaRPr lang="en-US"/>
        </a:p>
      </dgm:t>
    </dgm:pt>
    <dgm:pt modelId="{746C2EE9-C585-4B82-9EC0-CEA3CCE0B79F}" type="pres">
      <dgm:prSet presAssocID="{2AAF0A29-6C25-44E6-83DD-1066390B1AC3}" presName="Name0" presStyleCnt="0">
        <dgm:presLayoutVars>
          <dgm:dir/>
          <dgm:animLvl val="lvl"/>
          <dgm:resizeHandles val="exact"/>
        </dgm:presLayoutVars>
      </dgm:prSet>
      <dgm:spPr/>
    </dgm:pt>
    <dgm:pt modelId="{F3BE0121-CB9A-468F-A798-EFD734E828ED}" type="pres">
      <dgm:prSet presAssocID="{E6C7D9E2-F503-46E2-B071-3BDEE85190CD}" presName="composite" presStyleCnt="0"/>
      <dgm:spPr/>
    </dgm:pt>
    <dgm:pt modelId="{29D11EDD-98DF-4612-A9D7-49307C698B8C}" type="pres">
      <dgm:prSet presAssocID="{E6C7D9E2-F503-46E2-B071-3BDEE85190CD}" presName="parTx" presStyleLbl="alignNode1" presStyleIdx="0" presStyleCnt="3" custScaleX="99861" custScaleY="89689">
        <dgm:presLayoutVars>
          <dgm:chMax val="0"/>
          <dgm:chPref val="0"/>
          <dgm:bulletEnabled val="1"/>
        </dgm:presLayoutVars>
      </dgm:prSet>
      <dgm:spPr/>
    </dgm:pt>
    <dgm:pt modelId="{965B4179-85F1-40ED-A67F-BD12BD3B4DE0}" type="pres">
      <dgm:prSet presAssocID="{E6C7D9E2-F503-46E2-B071-3BDEE85190CD}" presName="desTx" presStyleLbl="alignAccFollowNode1" presStyleIdx="0" presStyleCnt="3">
        <dgm:presLayoutVars>
          <dgm:bulletEnabled val="1"/>
        </dgm:presLayoutVars>
      </dgm:prSet>
      <dgm:spPr/>
    </dgm:pt>
    <dgm:pt modelId="{981CEC5C-8467-46AB-8E7B-7EFD9082661A}" type="pres">
      <dgm:prSet presAssocID="{FDE541B0-7ECB-4C90-B7BF-657E05A93129}" presName="space" presStyleCnt="0"/>
      <dgm:spPr/>
    </dgm:pt>
    <dgm:pt modelId="{55D731A1-2A8B-40C8-8CD6-87604E5DD42B}" type="pres">
      <dgm:prSet presAssocID="{4939EEA7-17E2-479A-B6B2-F4BF878C10C1}" presName="composite" presStyleCnt="0"/>
      <dgm:spPr/>
    </dgm:pt>
    <dgm:pt modelId="{9A142F42-4C63-4C35-AADB-565CA096ABE4}" type="pres">
      <dgm:prSet presAssocID="{4939EEA7-17E2-479A-B6B2-F4BF878C10C1}" presName="parTx" presStyleLbl="alignNode1" presStyleIdx="1" presStyleCnt="3" custScaleX="100335" custScaleY="89689">
        <dgm:presLayoutVars>
          <dgm:chMax val="0"/>
          <dgm:chPref val="0"/>
          <dgm:bulletEnabled val="1"/>
        </dgm:presLayoutVars>
      </dgm:prSet>
      <dgm:spPr/>
    </dgm:pt>
    <dgm:pt modelId="{616C3156-A86D-43C7-B642-5AED8B33C24D}" type="pres">
      <dgm:prSet presAssocID="{4939EEA7-17E2-479A-B6B2-F4BF878C10C1}" presName="desTx" presStyleLbl="alignAccFollowNode1" presStyleIdx="1" presStyleCnt="3">
        <dgm:presLayoutVars>
          <dgm:bulletEnabled val="1"/>
        </dgm:presLayoutVars>
      </dgm:prSet>
      <dgm:spPr/>
    </dgm:pt>
    <dgm:pt modelId="{AD8566CC-3229-4B53-A5AC-27F036D56A8D}" type="pres">
      <dgm:prSet presAssocID="{A2CF32C9-9F2E-4F67-9EBB-02A77CE2148C}" presName="space" presStyleCnt="0"/>
      <dgm:spPr/>
    </dgm:pt>
    <dgm:pt modelId="{440F18E8-F0F6-4739-8DBA-6589326A6FDC}" type="pres">
      <dgm:prSet presAssocID="{E289E602-731D-45E0-9513-DDDAA2C6D752}" presName="composite" presStyleCnt="0"/>
      <dgm:spPr/>
    </dgm:pt>
    <dgm:pt modelId="{800BEBB8-542F-48A0-A71B-3A8FAA72297F}" type="pres">
      <dgm:prSet presAssocID="{E289E602-731D-45E0-9513-DDDAA2C6D752}" presName="parTx" presStyleLbl="alignNode1" presStyleIdx="2" presStyleCnt="3" custScaleY="100000" custLinFactNeighborX="1" custLinFactNeighborY="5860">
        <dgm:presLayoutVars>
          <dgm:chMax val="0"/>
          <dgm:chPref val="0"/>
          <dgm:bulletEnabled val="1"/>
        </dgm:presLayoutVars>
      </dgm:prSet>
      <dgm:spPr/>
    </dgm:pt>
    <dgm:pt modelId="{7EB78224-94E1-4113-A10F-D980C784C72D}" type="pres">
      <dgm:prSet presAssocID="{E289E602-731D-45E0-9513-DDDAA2C6D752}" presName="desTx" presStyleLbl="alignAccFollowNode1" presStyleIdx="2" presStyleCnt="3">
        <dgm:presLayoutVars>
          <dgm:bulletEnabled val="1"/>
        </dgm:presLayoutVars>
      </dgm:prSet>
      <dgm:spPr/>
    </dgm:pt>
  </dgm:ptLst>
  <dgm:cxnLst>
    <dgm:cxn modelId="{FF206102-38A6-4641-B09C-35933DAC6C79}" type="presOf" srcId="{E6C7D9E2-F503-46E2-B071-3BDEE85190CD}" destId="{29D11EDD-98DF-4612-A9D7-49307C698B8C}" srcOrd="0" destOrd="0" presId="urn:microsoft.com/office/officeart/2005/8/layout/hList1"/>
    <dgm:cxn modelId="{81ED33C0-6B42-421A-827F-A0586CFCC758}" srcId="{E6C7D9E2-F503-46E2-B071-3BDEE85190CD}" destId="{F6F5F350-D86A-4A2E-A0CE-54B67336209E}" srcOrd="0" destOrd="0" parTransId="{84B3F4D1-1F87-4B1D-9068-64BEF2CC254B}" sibTransId="{8C130B03-DE60-4331-A874-BEF21DC7530F}"/>
    <dgm:cxn modelId="{CCF512B2-72FD-4850-907D-8F6DB1248809}" type="presOf" srcId="{2AAF0A29-6C25-44E6-83DD-1066390B1AC3}" destId="{746C2EE9-C585-4B82-9EC0-CEA3CCE0B79F}" srcOrd="0" destOrd="0" presId="urn:microsoft.com/office/officeart/2005/8/layout/hList1"/>
    <dgm:cxn modelId="{61C85F00-4B49-43B3-8220-2494E5F47383}" srcId="{2AAF0A29-6C25-44E6-83DD-1066390B1AC3}" destId="{E6C7D9E2-F503-46E2-B071-3BDEE85190CD}" srcOrd="0" destOrd="0" parTransId="{0547524C-6676-42BE-BC8A-A099DE309E99}" sibTransId="{FDE541B0-7ECB-4C90-B7BF-657E05A93129}"/>
    <dgm:cxn modelId="{6A03C9A9-3E5A-4F96-9948-949A4A19B7B2}" type="presOf" srcId="{F6F5F350-D86A-4A2E-A0CE-54B67336209E}" destId="{965B4179-85F1-40ED-A67F-BD12BD3B4DE0}" srcOrd="0" destOrd="0" presId="urn:microsoft.com/office/officeart/2005/8/layout/hList1"/>
    <dgm:cxn modelId="{11766DC0-DB4F-45D0-B838-E7B9E72C9245}" type="presOf" srcId="{425A5AC1-7D4A-442E-A797-81BC8627723F}" destId="{7EB78224-94E1-4113-A10F-D980C784C72D}" srcOrd="0" destOrd="0" presId="urn:microsoft.com/office/officeart/2005/8/layout/hList1"/>
    <dgm:cxn modelId="{762C90FD-AF16-49C6-B2A7-BE3D8A439781}" type="presOf" srcId="{606EF901-EFD5-481F-B9AB-3F32326BA32B}" destId="{616C3156-A86D-43C7-B642-5AED8B33C24D}" srcOrd="0" destOrd="0" presId="urn:microsoft.com/office/officeart/2005/8/layout/hList1"/>
    <dgm:cxn modelId="{C68FA46D-7643-4F39-AFD0-5BD1EBFF38E1}" srcId="{2AAF0A29-6C25-44E6-83DD-1066390B1AC3}" destId="{E289E602-731D-45E0-9513-DDDAA2C6D752}" srcOrd="2" destOrd="0" parTransId="{B4AFF903-B02F-43BE-8A9A-A1A4BA9E46F6}" sibTransId="{5DF0779A-C267-4BDF-A40C-46E3F319B866}"/>
    <dgm:cxn modelId="{9B60617E-EE33-406F-B51F-EB0FBDCBAC7B}" srcId="{2AAF0A29-6C25-44E6-83DD-1066390B1AC3}" destId="{4939EEA7-17E2-479A-B6B2-F4BF878C10C1}" srcOrd="1" destOrd="0" parTransId="{728B58D1-F0C3-415B-AEDD-F9A1141E6DF6}" sibTransId="{A2CF32C9-9F2E-4F67-9EBB-02A77CE2148C}"/>
    <dgm:cxn modelId="{C6F69D80-AC53-44A7-A46F-D260F0895D70}" srcId="{4939EEA7-17E2-479A-B6B2-F4BF878C10C1}" destId="{606EF901-EFD5-481F-B9AB-3F32326BA32B}" srcOrd="0" destOrd="0" parTransId="{11FBD656-1C73-40F3-A748-844174302F89}" sibTransId="{2DEDE9E5-64D0-4C75-9C4E-B0A8DF412EE0}"/>
    <dgm:cxn modelId="{16EA8F77-B6B2-4758-A32E-3B5C0EEF3567}" type="presOf" srcId="{E289E602-731D-45E0-9513-DDDAA2C6D752}" destId="{800BEBB8-542F-48A0-A71B-3A8FAA72297F}" srcOrd="0" destOrd="0" presId="urn:microsoft.com/office/officeart/2005/8/layout/hList1"/>
    <dgm:cxn modelId="{0F0D8543-F792-48E3-B67B-69C55DD716E0}" srcId="{E289E602-731D-45E0-9513-DDDAA2C6D752}" destId="{425A5AC1-7D4A-442E-A797-81BC8627723F}" srcOrd="0" destOrd="0" parTransId="{CDF6B446-5253-48F7-AB61-8A1CFC51531D}" sibTransId="{E7F80120-399B-45BC-859C-1C8F8C303340}"/>
    <dgm:cxn modelId="{B0DF30D9-9234-4705-9DCC-06F6596E029F}" type="presOf" srcId="{4939EEA7-17E2-479A-B6B2-F4BF878C10C1}" destId="{9A142F42-4C63-4C35-AADB-565CA096ABE4}" srcOrd="0" destOrd="0" presId="urn:microsoft.com/office/officeart/2005/8/layout/hList1"/>
    <dgm:cxn modelId="{46D68C57-99D8-4828-8E28-0C63FB51C5F0}" type="presParOf" srcId="{746C2EE9-C585-4B82-9EC0-CEA3CCE0B79F}" destId="{F3BE0121-CB9A-468F-A798-EFD734E828ED}" srcOrd="0" destOrd="0" presId="urn:microsoft.com/office/officeart/2005/8/layout/hList1"/>
    <dgm:cxn modelId="{B2AD9514-97A2-4C42-9596-946DC9F6006B}" type="presParOf" srcId="{F3BE0121-CB9A-468F-A798-EFD734E828ED}" destId="{29D11EDD-98DF-4612-A9D7-49307C698B8C}" srcOrd="0" destOrd="0" presId="urn:microsoft.com/office/officeart/2005/8/layout/hList1"/>
    <dgm:cxn modelId="{CC568FF4-D6B1-46DD-959C-02DE22EE4477}" type="presParOf" srcId="{F3BE0121-CB9A-468F-A798-EFD734E828ED}" destId="{965B4179-85F1-40ED-A67F-BD12BD3B4DE0}" srcOrd="1" destOrd="0" presId="urn:microsoft.com/office/officeart/2005/8/layout/hList1"/>
    <dgm:cxn modelId="{3C0173F0-A376-475C-8D37-C75118BDC1D2}" type="presParOf" srcId="{746C2EE9-C585-4B82-9EC0-CEA3CCE0B79F}" destId="{981CEC5C-8467-46AB-8E7B-7EFD9082661A}" srcOrd="1" destOrd="0" presId="urn:microsoft.com/office/officeart/2005/8/layout/hList1"/>
    <dgm:cxn modelId="{C6BB24F4-C8A6-4EFA-8E72-437E5D742CF6}" type="presParOf" srcId="{746C2EE9-C585-4B82-9EC0-CEA3CCE0B79F}" destId="{55D731A1-2A8B-40C8-8CD6-87604E5DD42B}" srcOrd="2" destOrd="0" presId="urn:microsoft.com/office/officeart/2005/8/layout/hList1"/>
    <dgm:cxn modelId="{3583DB17-C330-4FF4-9064-9E9154245934}" type="presParOf" srcId="{55D731A1-2A8B-40C8-8CD6-87604E5DD42B}" destId="{9A142F42-4C63-4C35-AADB-565CA096ABE4}" srcOrd="0" destOrd="0" presId="urn:microsoft.com/office/officeart/2005/8/layout/hList1"/>
    <dgm:cxn modelId="{4669DF7E-C33E-4740-A55F-A97711E7BBF6}" type="presParOf" srcId="{55D731A1-2A8B-40C8-8CD6-87604E5DD42B}" destId="{616C3156-A86D-43C7-B642-5AED8B33C24D}" srcOrd="1" destOrd="0" presId="urn:microsoft.com/office/officeart/2005/8/layout/hList1"/>
    <dgm:cxn modelId="{05BAB62F-E518-4CA4-9008-0397D0A466A6}" type="presParOf" srcId="{746C2EE9-C585-4B82-9EC0-CEA3CCE0B79F}" destId="{AD8566CC-3229-4B53-A5AC-27F036D56A8D}" srcOrd="3" destOrd="0" presId="urn:microsoft.com/office/officeart/2005/8/layout/hList1"/>
    <dgm:cxn modelId="{122CAB6E-5DA0-4BA4-B0E7-1798EB202A48}" type="presParOf" srcId="{746C2EE9-C585-4B82-9EC0-CEA3CCE0B79F}" destId="{440F18E8-F0F6-4739-8DBA-6589326A6FDC}" srcOrd="4" destOrd="0" presId="urn:microsoft.com/office/officeart/2005/8/layout/hList1"/>
    <dgm:cxn modelId="{8662D823-4131-4A60-BC4F-94E047AA147B}" type="presParOf" srcId="{440F18E8-F0F6-4739-8DBA-6589326A6FDC}" destId="{800BEBB8-542F-48A0-A71B-3A8FAA72297F}" srcOrd="0" destOrd="0" presId="urn:microsoft.com/office/officeart/2005/8/layout/hList1"/>
    <dgm:cxn modelId="{F4BD5D1C-C1BE-4DC3-87C1-9FB96BA2C376}" type="presParOf" srcId="{440F18E8-F0F6-4739-8DBA-6589326A6FDC}" destId="{7EB78224-94E1-4113-A10F-D980C784C7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11EDD-98DF-4612-A9D7-49307C698B8C}">
      <dsp:nvSpPr>
        <dsp:cNvPr id="0" name=""/>
        <dsp:cNvSpPr/>
      </dsp:nvSpPr>
      <dsp:spPr>
        <a:xfrm>
          <a:off x="11989" y="1531038"/>
          <a:ext cx="3544027" cy="66365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«Akademik Web Sitesi»</a:t>
          </a:r>
          <a:r>
            <a:rPr lang="tr-TR" sz="1200" b="0" i="0" kern="1200" dirty="0"/>
            <a:t> </a:t>
          </a:r>
          <a:endParaRPr lang="en-US" sz="1200" kern="1200" dirty="0"/>
        </a:p>
      </dsp:txBody>
      <dsp:txXfrm>
        <a:off x="11989" y="1531038"/>
        <a:ext cx="3544027" cy="663650"/>
      </dsp:txXfrm>
    </dsp:sp>
    <dsp:sp modelId="{965B4179-85F1-40ED-A67F-BD12BD3B4DE0}">
      <dsp:nvSpPr>
        <dsp:cNvPr id="0" name=""/>
        <dsp:cNvSpPr/>
      </dsp:nvSpPr>
      <dsp:spPr>
        <a:xfrm>
          <a:off x="9523" y="2194689"/>
          <a:ext cx="354896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Akademik web site yalnızca akademisyenler içindir. Bu web sitesi akademisyenlerin uzmanlıklarını, yayınlarını, danışmanlıklarını, projelerini kendilerine ait bir web sitesinde on binlerce firmanın ve bireysel kullanıcının aramasına açık olarak sunmasını sağlar. Buradaki temel amaç uzmanlıkları ve firmaların akademik taleplerini aynı platformda bir araya getirmek ve eşleştirmektir. Akademisyenin ayrıca ilk kayıt sırasında otomatik oluşan bireysel web sitesi vardır ve isterse firması için ticari web sitesi de edinebilir. Akademik web sitesi için görevli olunan üniversitenin belirtilmesi ve kişisel profilin oluşturulması, akademik ünvanın sisteme girilmesi gerekmektedir.</a:t>
          </a:r>
          <a:endParaRPr lang="en-US" sz="1200" kern="1200" dirty="0"/>
        </a:p>
      </dsp:txBody>
      <dsp:txXfrm>
        <a:off x="9523" y="2194689"/>
        <a:ext cx="3548960" cy="2944012"/>
      </dsp:txXfrm>
    </dsp:sp>
    <dsp:sp modelId="{9A142F42-4C63-4C35-AADB-565CA096ABE4}">
      <dsp:nvSpPr>
        <dsp:cNvPr id="0" name=""/>
        <dsp:cNvSpPr/>
      </dsp:nvSpPr>
      <dsp:spPr>
        <a:xfrm>
          <a:off x="4056029" y="1580596"/>
          <a:ext cx="3565805" cy="53384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«Bireysel Web Sitesi»</a:t>
          </a:r>
          <a:endParaRPr lang="en-US" sz="2000" kern="1200" dirty="0"/>
        </a:p>
      </dsp:txBody>
      <dsp:txXfrm>
        <a:off x="4056029" y="1580596"/>
        <a:ext cx="3565805" cy="533848"/>
      </dsp:txXfrm>
    </dsp:sp>
    <dsp:sp modelId="{616C3156-A86D-43C7-B642-5AED8B33C24D}">
      <dsp:nvSpPr>
        <dsp:cNvPr id="0" name=""/>
        <dsp:cNvSpPr/>
      </dsp:nvSpPr>
      <dsp:spPr>
        <a:xfrm>
          <a:off x="4061982" y="2145131"/>
          <a:ext cx="355390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Bireysel Web Siteleri globalpiyasa.com’a kaydolan her bir kullanıcı için otomatik olarak oluşturulur ve kullanıcının kısıtlı adette kişisel el işi veya ikinci el ürününü, satın alma taleplerini ve kişisel profilini yayınlamasını sağlar. Amaç bireyin kişisel satın alma taleplerini firmalara duyurmak ve bireysel kullanıcının üretici firmalara ürün mesajı göndermesini, sorular sormasını ve sipariş vermesini sağlamaktır. Bireysel kullanıcı üretici firmaların ürün mesajlarına yanıt vermesini istiyorsa ciddi bir alıcı olarak profilini düzgün oluşturmalı ve iletişim bilgilerini sisteme girmelidir.Globalpiyasa.com uygun olmayan içeriklere ve gerçek olmayan ticari mesajlara izin vermeyecektir.Bireysel kullanıcı daha sonra da işletmesi için ticari web sitesi oluşturabilir.</a:t>
          </a:r>
          <a:endParaRPr lang="en-US" sz="1200" kern="1200" dirty="0"/>
        </a:p>
      </dsp:txBody>
      <dsp:txXfrm>
        <a:off x="4061982" y="2145131"/>
        <a:ext cx="3553900" cy="2944012"/>
      </dsp:txXfrm>
    </dsp:sp>
    <dsp:sp modelId="{800BEBB8-542F-48A0-A71B-3A8FAA72297F}">
      <dsp:nvSpPr>
        <dsp:cNvPr id="0" name=""/>
        <dsp:cNvSpPr/>
      </dsp:nvSpPr>
      <dsp:spPr>
        <a:xfrm>
          <a:off x="8119416" y="1582220"/>
          <a:ext cx="3553900" cy="6358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«Kişisel Profil»</a:t>
          </a:r>
          <a:r>
            <a:rPr lang="tr-TR" sz="3500" b="0" i="0" kern="1200" dirty="0"/>
            <a:t> </a:t>
          </a:r>
          <a:endParaRPr lang="tr-TR" sz="3500" kern="1200" dirty="0"/>
        </a:p>
      </dsp:txBody>
      <dsp:txXfrm>
        <a:off x="8119416" y="1582220"/>
        <a:ext cx="3553900" cy="635801"/>
      </dsp:txXfrm>
    </dsp:sp>
    <dsp:sp modelId="{7EB78224-94E1-4113-A10F-D980C784C72D}">
      <dsp:nvSpPr>
        <dsp:cNvPr id="0" name=""/>
        <dsp:cNvSpPr/>
      </dsp:nvSpPr>
      <dsp:spPr>
        <a:xfrm>
          <a:off x="8119381" y="2180764"/>
          <a:ext cx="355390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globalpiyasa.com’un tüm bireysel üyeleri firmaların sayfalarını inceleyebilir, iletişim bilgilerine ulaşabilir ve iş ilanlarına başvurabilirler. Bunun için, ilk üyelikte otomatik olarak “bireysel web sitelerine” sahip olan kullanıcılar bireysel profillerini de oluşturmalıdırlar. Yeterli özgeçmiş bilgisi kaydedilmeden iş ilanlarına başvurulamaz. Globalpiyasa.com ticari bir ürün arama motoru olmanın yanısıra arkadaşlarınızla iletişime geçeceğiniz bir sosyal medya uygulamasıdır. Burada iş çevrenizi oluşturabilir, beğendiğiniz ürünleri favorilerinize ekleyebilir, paylaşabilir, makale yazabilir, soru sorabilir ve iş ilanlarına başvurabilirsiniz. Globalpiyasa.com firmaları sizinle buluşturur, ürünleri listeler ve kariyer hedeflerinize erişmenizi kolaylaştırır.</a:t>
          </a:r>
          <a:endParaRPr lang="en-US" sz="1200" kern="1200" dirty="0"/>
        </a:p>
      </dsp:txBody>
      <dsp:txXfrm>
        <a:off x="8119381" y="2180764"/>
        <a:ext cx="3553900" cy="29440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584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22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58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221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4258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24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4550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617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0094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035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31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44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436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2/21/2017</a:t>
            </a:fld>
            <a:endParaRPr lang="en-US" dirty="0"/>
          </a:p>
        </p:txBody>
      </p:sp>
    </p:spTree>
    <p:extLst>
      <p:ext uri="{BB962C8B-B14F-4D97-AF65-F5344CB8AC3E}">
        <p14:creationId xmlns:p14="http://schemas.microsoft.com/office/powerpoint/2010/main" val="248562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798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145" y="3776133"/>
            <a:ext cx="9089215" cy="1646302"/>
          </a:xfrm>
        </p:spPr>
        <p:txBody>
          <a:bodyPr/>
          <a:lstStyle/>
          <a:p>
            <a:r>
              <a:rPr lang="tr-TR" b="1" dirty="0">
                <a:solidFill>
                  <a:schemeClr val="accent2">
                    <a:lumMod val="75000"/>
                  </a:schemeClr>
                </a:solidFill>
              </a:rPr>
              <a:t>Globalpiyasa</a:t>
            </a:r>
            <a:r>
              <a:rPr lang="tr-TR" b="1" dirty="0">
                <a:solidFill>
                  <a:srgbClr val="FF8601"/>
                </a:solidFill>
              </a:rPr>
              <a:t>.com’</a:t>
            </a:r>
            <a:r>
              <a:rPr lang="tr-TR" sz="3200" dirty="0">
                <a:solidFill>
                  <a:schemeClr val="tx1"/>
                </a:solidFill>
              </a:rPr>
              <a:t>da</a:t>
            </a:r>
            <a:br>
              <a:rPr lang="tr-TR" sz="3200" dirty="0">
                <a:solidFill>
                  <a:schemeClr val="tx1"/>
                </a:solidFill>
              </a:rPr>
            </a:br>
            <a:r>
              <a:rPr lang="tr-TR" sz="3200" dirty="0">
                <a:solidFill>
                  <a:schemeClr val="tx1"/>
                </a:solidFill>
              </a:rPr>
              <a:t>Firma Web Sitesi Nasıl Oluşturulur?</a:t>
            </a:r>
          </a:p>
        </p:txBody>
      </p:sp>
      <p:pic>
        <p:nvPicPr>
          <p:cNvPr id="6" name="Picture 5"/>
          <p:cNvPicPr>
            <a:picLocks noChangeAspect="1"/>
          </p:cNvPicPr>
          <p:nvPr/>
        </p:nvPicPr>
        <p:blipFill>
          <a:blip r:embed="rId2"/>
          <a:stretch>
            <a:fillRect/>
          </a:stretch>
        </p:blipFill>
        <p:spPr>
          <a:xfrm>
            <a:off x="3247463" y="234223"/>
            <a:ext cx="3726502" cy="3644937"/>
          </a:xfrm>
          <a:prstGeom prst="rect">
            <a:avLst/>
          </a:prstGeom>
        </p:spPr>
      </p:pic>
    </p:spTree>
    <p:extLst>
      <p:ext uri="{BB962C8B-B14F-4D97-AF65-F5344CB8AC3E}">
        <p14:creationId xmlns:p14="http://schemas.microsoft.com/office/powerpoint/2010/main" val="335894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79740" y="462580"/>
            <a:ext cx="3356385" cy="570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Firmanızın yaptığı iş ile ilgili faaliyet konusu eklenir.</a:t>
            </a:r>
          </a:p>
        </p:txBody>
      </p:sp>
      <p:pic>
        <p:nvPicPr>
          <p:cNvPr id="6" name="Picture 5"/>
          <p:cNvPicPr>
            <a:picLocks noChangeAspect="1"/>
          </p:cNvPicPr>
          <p:nvPr/>
        </p:nvPicPr>
        <p:blipFill>
          <a:blip r:embed="rId2"/>
          <a:stretch>
            <a:fillRect/>
          </a:stretch>
        </p:blipFill>
        <p:spPr>
          <a:xfrm>
            <a:off x="0" y="-1"/>
            <a:ext cx="6153294" cy="6858001"/>
          </a:xfrm>
          <a:prstGeom prst="rect">
            <a:avLst/>
          </a:prstGeom>
        </p:spPr>
      </p:pic>
      <p:sp>
        <p:nvSpPr>
          <p:cNvPr id="7" name="Oval 6"/>
          <p:cNvSpPr/>
          <p:nvPr/>
        </p:nvSpPr>
        <p:spPr>
          <a:xfrm>
            <a:off x="1222064" y="238888"/>
            <a:ext cx="1176894" cy="1806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Straight Connector 7"/>
          <p:cNvCxnSpPr/>
          <p:nvPr/>
        </p:nvCxnSpPr>
        <p:spPr>
          <a:xfrm>
            <a:off x="5744583" y="763793"/>
            <a:ext cx="6243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980324" y="1464834"/>
            <a:ext cx="1849859" cy="1353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Firmanızın İş Türü ile ilgili birden fazla seçenek seçilebilir.</a:t>
            </a:r>
          </a:p>
        </p:txBody>
      </p:sp>
    </p:spTree>
    <p:extLst>
      <p:ext uri="{BB962C8B-B14F-4D97-AF65-F5344CB8AC3E}">
        <p14:creationId xmlns:p14="http://schemas.microsoft.com/office/powerpoint/2010/main" val="299389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979596" cy="6858000"/>
          </a:xfrm>
          <a:prstGeom prst="rect">
            <a:avLst/>
          </a:prstGeom>
        </p:spPr>
      </p:pic>
      <p:sp>
        <p:nvSpPr>
          <p:cNvPr id="5" name="Rounded Rectangle 4"/>
          <p:cNvSpPr/>
          <p:nvPr/>
        </p:nvSpPr>
        <p:spPr>
          <a:xfrm>
            <a:off x="6174889" y="4410637"/>
            <a:ext cx="3087899" cy="3550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Firma  ya da marka adınızı yazabilirsiniz.</a:t>
            </a:r>
          </a:p>
        </p:txBody>
      </p:sp>
      <p:cxnSp>
        <p:nvCxnSpPr>
          <p:cNvPr id="6" name="Straight Connector 5"/>
          <p:cNvCxnSpPr>
            <a:endCxn id="5" idx="1"/>
          </p:cNvCxnSpPr>
          <p:nvPr/>
        </p:nvCxnSpPr>
        <p:spPr>
          <a:xfrm flipV="1">
            <a:off x="5764443" y="4588138"/>
            <a:ext cx="410446" cy="5378"/>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520927" y="4974988"/>
            <a:ext cx="2946713" cy="4285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Yaptığınız işin özelliklerini yazabilirsiniz.</a:t>
            </a:r>
          </a:p>
        </p:txBody>
      </p:sp>
      <p:cxnSp>
        <p:nvCxnSpPr>
          <p:cNvPr id="10" name="Straight Connector 9"/>
          <p:cNvCxnSpPr>
            <a:endCxn id="9" idx="1"/>
          </p:cNvCxnSpPr>
          <p:nvPr/>
        </p:nvCxnSpPr>
        <p:spPr>
          <a:xfrm flipV="1">
            <a:off x="5796259" y="5189244"/>
            <a:ext cx="724668" cy="537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153442" y="5489982"/>
            <a:ext cx="4335264" cy="6213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Aramalarda hangi anahtar kelimeler yazıldığında ulaşılmak istiyorsanız aralarına virgül koyarak bu alana yazılır. </a:t>
            </a:r>
            <a:r>
              <a:rPr lang="tr-TR" sz="1100" dirty="0">
                <a:solidFill>
                  <a:schemeClr val="tx1"/>
                </a:solidFill>
              </a:rPr>
              <a:t>Örnek; İndex makine, tekstil makineleri </a:t>
            </a:r>
          </a:p>
        </p:txBody>
      </p:sp>
      <p:cxnSp>
        <p:nvCxnSpPr>
          <p:cNvPr id="14" name="Straight Connector 13"/>
          <p:cNvCxnSpPr>
            <a:endCxn id="13" idx="1"/>
          </p:cNvCxnSpPr>
          <p:nvPr/>
        </p:nvCxnSpPr>
        <p:spPr>
          <a:xfrm>
            <a:off x="5774743" y="5790350"/>
            <a:ext cx="378699" cy="102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303549" y="6111283"/>
            <a:ext cx="1881638" cy="3695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Firma web site adresi yazılır.</a:t>
            </a:r>
          </a:p>
        </p:txBody>
      </p:sp>
      <p:cxnSp>
        <p:nvCxnSpPr>
          <p:cNvPr id="18" name="Straight Connector 17"/>
          <p:cNvCxnSpPr>
            <a:endCxn id="17" idx="1"/>
          </p:cNvCxnSpPr>
          <p:nvPr/>
        </p:nvCxnSpPr>
        <p:spPr>
          <a:xfrm flipV="1">
            <a:off x="3108256" y="6296074"/>
            <a:ext cx="195293" cy="309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938682" y="962175"/>
            <a:ext cx="3442447" cy="2646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*Bilgiler doldurulduktan sonra </a:t>
            </a:r>
            <a:r>
              <a:rPr lang="tr-TR" sz="2000" b="1" dirty="0">
                <a:solidFill>
                  <a:schemeClr val="accent2">
                    <a:lumMod val="75000"/>
                  </a:schemeClr>
                </a:solidFill>
              </a:rPr>
              <a:t>Kaydet</a:t>
            </a:r>
            <a:r>
              <a:rPr lang="tr-TR" b="1" dirty="0">
                <a:solidFill>
                  <a:schemeClr val="tx1"/>
                </a:solidFill>
              </a:rPr>
              <a:t> butonuna tıklayarak devam edilir.</a:t>
            </a:r>
            <a:endParaRPr lang="tr-TR" dirty="0">
              <a:solidFill>
                <a:schemeClr val="tx1"/>
              </a:solidFill>
            </a:endParaRPr>
          </a:p>
        </p:txBody>
      </p:sp>
      <p:sp>
        <p:nvSpPr>
          <p:cNvPr id="22" name="Oval 21"/>
          <p:cNvSpPr/>
          <p:nvPr/>
        </p:nvSpPr>
        <p:spPr>
          <a:xfrm>
            <a:off x="3108256" y="6573819"/>
            <a:ext cx="795531" cy="2559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Striped Right Arrow 22"/>
          <p:cNvSpPr/>
          <p:nvPr/>
        </p:nvSpPr>
        <p:spPr>
          <a:xfrm rot="11168635" flipH="1">
            <a:off x="2197187" y="6460916"/>
            <a:ext cx="968263" cy="346263"/>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728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4" name="Picture 3"/>
          <p:cNvPicPr>
            <a:picLocks noChangeAspect="1"/>
          </p:cNvPicPr>
          <p:nvPr/>
        </p:nvPicPr>
        <p:blipFill>
          <a:blip r:embed="rId2"/>
          <a:stretch>
            <a:fillRect/>
          </a:stretch>
        </p:blipFill>
        <p:spPr>
          <a:xfrm>
            <a:off x="0" y="-81700"/>
            <a:ext cx="8347982" cy="6939700"/>
          </a:xfrm>
          <a:prstGeom prst="rect">
            <a:avLst/>
          </a:prstGeom>
        </p:spPr>
      </p:pic>
      <p:sp>
        <p:nvSpPr>
          <p:cNvPr id="5" name="Rounded Rectangle 4"/>
          <p:cNvSpPr/>
          <p:nvPr/>
        </p:nvSpPr>
        <p:spPr>
          <a:xfrm>
            <a:off x="6922196" y="1447763"/>
            <a:ext cx="4206240" cy="3880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Açılan sayfada karşınıza çıkan firma bilgileriniz Google Translate üzerinden 4 farklı dilde otomatik olarak çevrilmiştir.</a:t>
            </a:r>
          </a:p>
          <a:p>
            <a:pPr algn="ctr"/>
            <a:r>
              <a:rPr lang="tr-TR" sz="1400" b="1" dirty="0">
                <a:solidFill>
                  <a:schemeClr val="tx1"/>
                </a:solidFill>
              </a:rPr>
              <a:t>Vazgeç butonuna tıklayarak Üyelik Paketleri sayfasına geçebilirsiniz. </a:t>
            </a:r>
          </a:p>
          <a:p>
            <a:pPr algn="ctr"/>
            <a:r>
              <a:rPr lang="tr-TR" sz="1400" b="1" dirty="0">
                <a:solidFill>
                  <a:schemeClr val="accent2">
                    <a:lumMod val="75000"/>
                  </a:schemeClr>
                </a:solidFill>
              </a:rPr>
              <a:t>Vazgeç</a:t>
            </a:r>
            <a:r>
              <a:rPr lang="tr-TR" sz="1400" b="1" dirty="0">
                <a:solidFill>
                  <a:schemeClr val="tx1"/>
                </a:solidFill>
              </a:rPr>
              <a:t> butonuna tıklayarak Üyelik Paketleri sayfasına geçebilirsiniz.</a:t>
            </a:r>
          </a:p>
          <a:p>
            <a:pPr algn="ctr"/>
            <a:endParaRPr lang="tr-TR" sz="1400" b="1" dirty="0">
              <a:solidFill>
                <a:schemeClr val="tx1"/>
              </a:solidFill>
            </a:endParaRPr>
          </a:p>
          <a:p>
            <a:pPr algn="ctr"/>
            <a:r>
              <a:rPr lang="tr-TR" sz="1200" b="1" dirty="0">
                <a:solidFill>
                  <a:schemeClr val="tx1"/>
                </a:solidFill>
              </a:rPr>
              <a:t>NOT:Globalpiyasa otomatik çeviri özellikleriyle</a:t>
            </a:r>
          </a:p>
          <a:p>
            <a:pPr algn="ctr"/>
            <a:r>
              <a:rPr lang="tr-TR" sz="1200" b="1" dirty="0">
                <a:solidFill>
                  <a:schemeClr val="accent2">
                    <a:lumMod val="75000"/>
                  </a:schemeClr>
                </a:solidFill>
              </a:rPr>
              <a:t>Türkçe, İngilizce, Rusça</a:t>
            </a:r>
            <a:r>
              <a:rPr lang="tr-TR" sz="1200" b="1" dirty="0">
                <a:solidFill>
                  <a:schemeClr val="tx1"/>
                </a:solidFill>
              </a:rPr>
              <a:t> ve </a:t>
            </a:r>
            <a:r>
              <a:rPr lang="tr-TR" sz="1200" b="1" dirty="0">
                <a:solidFill>
                  <a:schemeClr val="accent2">
                    <a:lumMod val="75000"/>
                  </a:schemeClr>
                </a:solidFill>
              </a:rPr>
              <a:t>Almanca</a:t>
            </a:r>
            <a:r>
              <a:rPr lang="tr-TR" sz="1200" b="1" dirty="0">
                <a:solidFill>
                  <a:schemeClr val="tx1"/>
                </a:solidFill>
              </a:rPr>
              <a:t> dillerinde içerik sağlamakta, bu içeriği Google, Yandex </a:t>
            </a:r>
          </a:p>
          <a:p>
            <a:pPr algn="ctr"/>
            <a:r>
              <a:rPr lang="tr-TR" sz="1200" b="1" dirty="0">
                <a:solidFill>
                  <a:schemeClr val="tx1"/>
                </a:solidFill>
              </a:rPr>
              <a:t>ve diğer arama motorlarının indekslemesini sağlamaktadır.</a:t>
            </a:r>
            <a:endParaRPr lang="tr-TR" sz="1200" dirty="0">
              <a:solidFill>
                <a:schemeClr val="tx1"/>
              </a:solidFill>
            </a:endParaRPr>
          </a:p>
        </p:txBody>
      </p:sp>
    </p:spTree>
    <p:extLst>
      <p:ext uri="{BB962C8B-B14F-4D97-AF65-F5344CB8AC3E}">
        <p14:creationId xmlns:p14="http://schemas.microsoft.com/office/powerpoint/2010/main" val="141213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a:p>
        </p:txBody>
      </p:sp>
      <p:pic>
        <p:nvPicPr>
          <p:cNvPr id="4" name="Picture 3"/>
          <p:cNvPicPr>
            <a:picLocks noChangeAspect="1"/>
          </p:cNvPicPr>
          <p:nvPr/>
        </p:nvPicPr>
        <p:blipFill>
          <a:blip r:embed="rId2"/>
          <a:stretch>
            <a:fillRect/>
          </a:stretch>
        </p:blipFill>
        <p:spPr>
          <a:xfrm>
            <a:off x="-32380" y="0"/>
            <a:ext cx="4986532" cy="6868925"/>
          </a:xfrm>
          <a:prstGeom prst="rect">
            <a:avLst/>
          </a:prstGeom>
        </p:spPr>
      </p:pic>
      <p:sp>
        <p:nvSpPr>
          <p:cNvPr id="5" name="Rounded Rectangle 4"/>
          <p:cNvSpPr/>
          <p:nvPr/>
        </p:nvSpPr>
        <p:spPr>
          <a:xfrm>
            <a:off x="4430844" y="1840505"/>
            <a:ext cx="4692433" cy="274154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i="1" dirty="0">
                <a:solidFill>
                  <a:schemeClr val="tx1">
                    <a:lumMod val="95000"/>
                    <a:lumOff val="5000"/>
                  </a:schemeClr>
                </a:solidFill>
              </a:rPr>
              <a:t>Artık</a:t>
            </a:r>
            <a:r>
              <a:rPr lang="tr-TR" i="1" dirty="0">
                <a:solidFill>
                  <a:schemeClr val="tx1"/>
                </a:solidFill>
              </a:rPr>
              <a:t> </a:t>
            </a:r>
          </a:p>
          <a:p>
            <a:pPr algn="ctr"/>
            <a:r>
              <a:rPr lang="tr-TR" sz="3200" b="1" dirty="0">
                <a:solidFill>
                  <a:schemeClr val="accent2">
                    <a:lumMod val="50000"/>
                  </a:schemeClr>
                </a:solidFill>
                <a:latin typeface="Myriad Pro" panose="020B0503030403020204" pitchFamily="34" charset="0"/>
              </a:rPr>
              <a:t>globalpiyasa</a:t>
            </a:r>
            <a:r>
              <a:rPr lang="tr-TR" sz="2500" b="1" dirty="0">
                <a:solidFill>
                  <a:srgbClr val="DA3E00"/>
                </a:solidFill>
              </a:rPr>
              <a:t>.com</a:t>
            </a:r>
            <a:r>
              <a:rPr lang="tr-TR" sz="2400" i="1" dirty="0">
                <a:solidFill>
                  <a:schemeClr val="tx1">
                    <a:lumMod val="95000"/>
                    <a:lumOff val="5000"/>
                  </a:schemeClr>
                </a:solidFill>
              </a:rPr>
              <a:t>’un</a:t>
            </a:r>
          </a:p>
          <a:p>
            <a:pPr algn="ctr"/>
            <a:r>
              <a:rPr lang="tr-TR" sz="2400" i="1" dirty="0">
                <a:solidFill>
                  <a:schemeClr val="tx1">
                    <a:lumMod val="95000"/>
                    <a:lumOff val="5000"/>
                  </a:schemeClr>
                </a:solidFill>
              </a:rPr>
              <a:t>kurumsal üyesisiniz.</a:t>
            </a:r>
          </a:p>
          <a:p>
            <a:pPr algn="ctr"/>
            <a:r>
              <a:rPr lang="tr-TR" sz="2400" i="1" dirty="0">
                <a:solidFill>
                  <a:schemeClr val="tx1">
                    <a:lumMod val="95000"/>
                    <a:lumOff val="5000"/>
                  </a:schemeClr>
                </a:solidFill>
              </a:rPr>
              <a:t>Hoşgeldiniz...</a:t>
            </a:r>
          </a:p>
        </p:txBody>
      </p:sp>
    </p:spTree>
    <p:extLst>
      <p:ext uri="{BB962C8B-B14F-4D97-AF65-F5344CB8AC3E}">
        <p14:creationId xmlns:p14="http://schemas.microsoft.com/office/powerpoint/2010/main" val="36161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908" y="646056"/>
            <a:ext cx="8596668" cy="1320800"/>
          </a:xfrm>
        </p:spPr>
        <p:txBody>
          <a:bodyPr/>
          <a:lstStyle/>
          <a:p>
            <a:r>
              <a:rPr lang="tr-TR" dirty="0">
                <a:solidFill>
                  <a:schemeClr val="accent2">
                    <a:lumMod val="75000"/>
                  </a:schemeClr>
                </a:solidFill>
              </a:rPr>
              <a:t>TEŞEKKÜRLER</a:t>
            </a:r>
          </a:p>
        </p:txBody>
      </p:sp>
      <p:pic>
        <p:nvPicPr>
          <p:cNvPr id="4" name="Picture 3"/>
          <p:cNvPicPr>
            <a:picLocks noChangeAspect="1"/>
          </p:cNvPicPr>
          <p:nvPr/>
        </p:nvPicPr>
        <p:blipFill>
          <a:blip r:embed="rId2"/>
          <a:stretch>
            <a:fillRect/>
          </a:stretch>
        </p:blipFill>
        <p:spPr>
          <a:xfrm>
            <a:off x="2386850" y="1521609"/>
            <a:ext cx="5035925" cy="4925700"/>
          </a:xfrm>
          <a:prstGeom prst="rect">
            <a:avLst/>
          </a:prstGeom>
        </p:spPr>
      </p:pic>
    </p:spTree>
    <p:extLst>
      <p:ext uri="{BB962C8B-B14F-4D97-AF65-F5344CB8AC3E}">
        <p14:creationId xmlns:p14="http://schemas.microsoft.com/office/powerpoint/2010/main" val="175914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6" y="215153"/>
            <a:ext cx="8596668" cy="1320800"/>
          </a:xfrm>
        </p:spPr>
        <p:txBody>
          <a:bodyPr>
            <a:normAutofit fontScale="90000"/>
          </a:bodyPr>
          <a:lstStyle/>
          <a:p>
            <a:pPr marL="285750" indent="-285750">
              <a:buFont typeface="Wingdings" panose="05000000000000000000" pitchFamily="2" charset="2"/>
              <a:buChar char="Ø"/>
            </a:pPr>
            <a:r>
              <a:rPr lang="tr-TR" sz="1400" dirty="0">
                <a:solidFill>
                  <a:schemeClr val="tx1"/>
                </a:solidFill>
                <a:effectLst>
                  <a:outerShdw blurRad="38100" dist="22860" dir="5400000" algn="tl">
                    <a:srgbClr val="000000">
                      <a:alpha val="30000"/>
                    </a:srgbClr>
                  </a:outerShdw>
                </a:effectLst>
              </a:rPr>
              <a:t>Globalpiyasa.com sosyal ticaret ağı tüm Türkiye’yi, tüm firmaları ve tüm ürünleri</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hedeflemektedir. </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Firma ve ürün filtrelemeleri yoluyla size ulaşılacaktır. Sizde firmanızın globalpiyasa.com’da </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yer almasını istiyorsanız üye olmanız gerekmektedir.</a:t>
            </a:r>
            <a:br>
              <a:rPr lang="tr-TR" sz="1400" dirty="0">
                <a:solidFill>
                  <a:schemeClr val="tx1"/>
                </a:solidFill>
                <a:effectLst>
                  <a:outerShdw blurRad="38100" dist="22860" dir="5400000" algn="tl">
                    <a:srgbClr val="000000">
                      <a:alpha val="30000"/>
                    </a:srgbClr>
                  </a:outerShdw>
                </a:effectLst>
              </a:rPr>
            </a:b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Globalpiyasa.com sağ üst köşede bulunan </a:t>
            </a:r>
            <a:r>
              <a:rPr lang="tr-TR" sz="1600" b="1" dirty="0">
                <a:solidFill>
                  <a:schemeClr val="accent2">
                    <a:lumMod val="75000"/>
                  </a:schemeClr>
                </a:solidFill>
                <a:effectLst>
                  <a:outerShdw blurRad="38100" dist="22860" dir="5400000" algn="tl">
                    <a:srgbClr val="000000">
                      <a:alpha val="30000"/>
                    </a:srgbClr>
                  </a:outerShdw>
                </a:effectLst>
              </a:rPr>
              <a:t>«Hemen Üye Olun» </a:t>
            </a:r>
            <a:r>
              <a:rPr lang="tr-TR" sz="1400" dirty="0">
                <a:solidFill>
                  <a:schemeClr val="tx1"/>
                </a:solidFill>
                <a:effectLst>
                  <a:outerShdw blurRad="38100" dist="22860" dir="5400000" algn="tl">
                    <a:srgbClr val="000000">
                      <a:alpha val="30000"/>
                    </a:srgbClr>
                  </a:outerShdw>
                </a:effectLst>
              </a:rPr>
              <a:t>butonuna tıklanır.</a:t>
            </a:r>
            <a:endParaRPr lang="tr-TR" sz="1400" dirty="0">
              <a:solidFill>
                <a:schemeClr val="tx1"/>
              </a:solidFill>
            </a:endParaRPr>
          </a:p>
        </p:txBody>
      </p:sp>
      <p:pic>
        <p:nvPicPr>
          <p:cNvPr id="4" name="Picture 3"/>
          <p:cNvPicPr>
            <a:picLocks noChangeAspect="1"/>
          </p:cNvPicPr>
          <p:nvPr/>
        </p:nvPicPr>
        <p:blipFill>
          <a:blip r:embed="rId2"/>
          <a:stretch>
            <a:fillRect/>
          </a:stretch>
        </p:blipFill>
        <p:spPr>
          <a:xfrm>
            <a:off x="1245925" y="1751105"/>
            <a:ext cx="7197034" cy="4809139"/>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7358230" y="1715245"/>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triped Right Arrow 5"/>
          <p:cNvSpPr/>
          <p:nvPr/>
        </p:nvSpPr>
        <p:spPr>
          <a:xfrm rot="19611237" flipH="1">
            <a:off x="8277603" y="1209653"/>
            <a:ext cx="1349370" cy="427744"/>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888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74" y="125506"/>
            <a:ext cx="8596668" cy="1320800"/>
          </a:xfrm>
        </p:spPr>
        <p:txBody>
          <a:bodyPr>
            <a:normAutofit/>
          </a:bodyPr>
          <a:lstStyle/>
          <a:p>
            <a:r>
              <a:rPr lang="tr-TR" sz="1600" dirty="0">
                <a:solidFill>
                  <a:schemeClr val="tx1"/>
                </a:solidFill>
              </a:rPr>
              <a:t>Açılan sayfada bilgiler doldurularak </a:t>
            </a:r>
            <a:r>
              <a:rPr lang="tr-TR" sz="1800" b="1" dirty="0">
                <a:solidFill>
                  <a:schemeClr val="accent2">
                    <a:lumMod val="75000"/>
                  </a:schemeClr>
                </a:solidFill>
              </a:rPr>
              <a:t>«Üye Ol» </a:t>
            </a:r>
            <a:r>
              <a:rPr lang="tr-TR" sz="1600" dirty="0">
                <a:solidFill>
                  <a:schemeClr val="tx1"/>
                </a:solidFill>
              </a:rPr>
              <a:t>butonuna tıklanır.</a:t>
            </a:r>
          </a:p>
        </p:txBody>
      </p:sp>
      <p:pic>
        <p:nvPicPr>
          <p:cNvPr id="4" name="Picture 3"/>
          <p:cNvPicPr>
            <a:picLocks noChangeAspect="1"/>
          </p:cNvPicPr>
          <p:nvPr/>
        </p:nvPicPr>
        <p:blipFill>
          <a:blip r:embed="rId2"/>
          <a:stretch>
            <a:fillRect/>
          </a:stretch>
        </p:blipFill>
        <p:spPr>
          <a:xfrm>
            <a:off x="1054474" y="661972"/>
            <a:ext cx="8134350" cy="598984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877057" y="2447364"/>
            <a:ext cx="2357461" cy="3128683"/>
          </a:xfrm>
          <a:prstGeom prst="roundRect">
            <a:avLst/>
          </a:prstGeom>
          <a:solidFill>
            <a:srgbClr val="FFC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273501" y="5512870"/>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triped Right Arrow 6"/>
          <p:cNvSpPr/>
          <p:nvPr/>
        </p:nvSpPr>
        <p:spPr>
          <a:xfrm rot="19611237" flipH="1">
            <a:off x="7059461" y="5012451"/>
            <a:ext cx="1471260" cy="312456"/>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676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5" y="385486"/>
            <a:ext cx="8596668" cy="1320800"/>
          </a:xfrm>
        </p:spPr>
        <p:txBody>
          <a:bodyPr>
            <a:normAutofit/>
          </a:bodyPr>
          <a:lstStyle/>
          <a:p>
            <a:r>
              <a:rPr lang="tr-TR" sz="1600" dirty="0">
                <a:solidFill>
                  <a:schemeClr val="tx1"/>
                </a:solidFill>
              </a:rPr>
              <a:t>Bireysel üyeliğinizi ve size özel Bireysel Üyelik Web Sitenizi aktif olarak kullabilirsiniz. Ticari Web Sitesini oluşturmak için </a:t>
            </a:r>
            <a:r>
              <a:rPr lang="tr-TR" sz="1800" b="1" dirty="0">
                <a:solidFill>
                  <a:schemeClr val="accent2">
                    <a:lumMod val="75000"/>
                  </a:schemeClr>
                </a:solidFill>
              </a:rPr>
              <a:t>Devam</a:t>
            </a:r>
            <a:r>
              <a:rPr lang="tr-TR" sz="1600" dirty="0">
                <a:solidFill>
                  <a:schemeClr val="tx1"/>
                </a:solidFill>
              </a:rPr>
              <a:t> butonuna tıklıyoruz.</a:t>
            </a:r>
          </a:p>
        </p:txBody>
      </p:sp>
      <p:pic>
        <p:nvPicPr>
          <p:cNvPr id="4" name="Picture 3"/>
          <p:cNvPicPr>
            <a:picLocks noChangeAspect="1"/>
          </p:cNvPicPr>
          <p:nvPr/>
        </p:nvPicPr>
        <p:blipFill>
          <a:blip r:embed="rId2"/>
          <a:stretch>
            <a:fillRect/>
          </a:stretch>
        </p:blipFill>
        <p:spPr>
          <a:xfrm>
            <a:off x="677334" y="1350685"/>
            <a:ext cx="9125118" cy="490634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6533478" y="4021999"/>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triped Right Arrow 5"/>
          <p:cNvSpPr/>
          <p:nvPr/>
        </p:nvSpPr>
        <p:spPr>
          <a:xfrm rot="19611237" flipH="1">
            <a:off x="7424354" y="3495229"/>
            <a:ext cx="1471260" cy="312456"/>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875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226" y="277906"/>
            <a:ext cx="8569775" cy="1320800"/>
          </a:xfrm>
        </p:spPr>
        <p:txBody>
          <a:bodyPr>
            <a:noAutofit/>
          </a:bodyPr>
          <a:lstStyle/>
          <a:p>
            <a:r>
              <a:rPr lang="tr-TR" sz="1200" dirty="0">
                <a:solidFill>
                  <a:schemeClr val="tx1"/>
                </a:solidFill>
              </a:rPr>
              <a:t>Açılan sayfada İşletmem için «Ticari Web Sitesi» istiyorum tiki seçilerek Kaydet ve Devam Et butonuna tıklanır. </a:t>
            </a:r>
            <a:br>
              <a:rPr lang="tr-TR" sz="1200" dirty="0">
                <a:solidFill>
                  <a:schemeClr val="tx1"/>
                </a:solidFill>
              </a:rPr>
            </a:br>
            <a:br>
              <a:rPr lang="tr-TR" sz="1200" dirty="0">
                <a:solidFill>
                  <a:schemeClr val="tx1"/>
                </a:solidFill>
              </a:rPr>
            </a:br>
            <a:endParaRPr lang="tr-TR" sz="1100" dirty="0">
              <a:solidFill>
                <a:schemeClr val="tx1"/>
              </a:solidFill>
            </a:endParaRPr>
          </a:p>
        </p:txBody>
      </p:sp>
      <p:pic>
        <p:nvPicPr>
          <p:cNvPr id="5" name="Picture 4"/>
          <p:cNvPicPr>
            <a:picLocks noChangeAspect="1"/>
          </p:cNvPicPr>
          <p:nvPr/>
        </p:nvPicPr>
        <p:blipFill>
          <a:blip r:embed="rId2"/>
          <a:stretch>
            <a:fillRect/>
          </a:stretch>
        </p:blipFill>
        <p:spPr>
          <a:xfrm>
            <a:off x="620856" y="726142"/>
            <a:ext cx="7239706" cy="5953461"/>
          </a:xfrm>
          <a:prstGeom prst="rect">
            <a:avLst/>
          </a:prstGeom>
        </p:spPr>
      </p:pic>
      <p:sp>
        <p:nvSpPr>
          <p:cNvPr id="7" name="Cloud 6"/>
          <p:cNvSpPr/>
          <p:nvPr/>
        </p:nvSpPr>
        <p:spPr>
          <a:xfrm>
            <a:off x="6713168" y="413871"/>
            <a:ext cx="4889942" cy="4158129"/>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accent2">
                    <a:lumMod val="75000"/>
                  </a:schemeClr>
                </a:solidFill>
              </a:rPr>
              <a:t>       Ticari Web Sitesi</a:t>
            </a:r>
          </a:p>
          <a:p>
            <a:pPr algn="ctr"/>
            <a:r>
              <a:rPr lang="tr-TR" sz="1200" dirty="0">
                <a:solidFill>
                  <a:schemeClr val="tx1"/>
                </a:solidFill>
              </a:rPr>
              <a:t>«globalpiyasa.com’a kaydolan her birey birden fazla web sitesine sahip olabilir. İlk girişte “bireysel web sitesi” kişisel satın alma talepleri ve kişisel ürünler için otomatik olarak oluşur. İsteyen üyeler ayrıca </a:t>
            </a:r>
            <a:r>
              <a:rPr lang="tr-TR" sz="1200" b="1" dirty="0">
                <a:solidFill>
                  <a:schemeClr val="tx1"/>
                </a:solidFill>
              </a:rPr>
              <a:t>“ticari web sitelerini” </a:t>
            </a:r>
            <a:r>
              <a:rPr lang="tr-TR" sz="1200" dirty="0">
                <a:solidFill>
                  <a:schemeClr val="tx1"/>
                </a:solidFill>
              </a:rPr>
              <a:t>işletmeleri için oluşturur ve çok sayıda ürün ve satın alma talebini sayfalarına ekleyebilirler.Ticari web siteniz tümüyle işletmeniz içindir. Burada ürünlerinizi globalpiyasa.com arama motoruna ekleyebilir ve kendi işletme web sitenizi dinamik olarak kolayca oluşturabilirsiniz. Tüm bu işlemleri için üst menüyü ve “şirket işlemleri” seçeneğini kullanmanız yeterli olacaktır.»</a:t>
            </a:r>
          </a:p>
        </p:txBody>
      </p:sp>
      <p:sp>
        <p:nvSpPr>
          <p:cNvPr id="8" name="Oval 7"/>
          <p:cNvSpPr/>
          <p:nvPr/>
        </p:nvSpPr>
        <p:spPr>
          <a:xfrm>
            <a:off x="1810870" y="2108496"/>
            <a:ext cx="1287331" cy="9251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Oval 8"/>
          <p:cNvSpPr/>
          <p:nvPr/>
        </p:nvSpPr>
        <p:spPr>
          <a:xfrm>
            <a:off x="5477435" y="5276202"/>
            <a:ext cx="978947"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9414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3239363"/>
              </p:ext>
            </p:extLst>
          </p:nvPr>
        </p:nvGraphicFramePr>
        <p:xfrm>
          <a:off x="279699" y="1054250"/>
          <a:ext cx="11682805" cy="6669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nip Single Corner Rectangle 4"/>
          <p:cNvSpPr/>
          <p:nvPr/>
        </p:nvSpPr>
        <p:spPr>
          <a:xfrm>
            <a:off x="387276" y="124310"/>
            <a:ext cx="9025665" cy="2037977"/>
          </a:xfrm>
          <a:prstGeom prst="snip1Rect">
            <a:avLst/>
          </a:prstGeom>
          <a:solidFill>
            <a:srgbClr val="FFC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Title 1"/>
          <p:cNvSpPr>
            <a:spLocks noGrp="1"/>
          </p:cNvSpPr>
          <p:nvPr>
            <p:ph type="title"/>
          </p:nvPr>
        </p:nvSpPr>
        <p:spPr>
          <a:xfrm>
            <a:off x="816273" y="705821"/>
            <a:ext cx="8596668" cy="1320800"/>
          </a:xfrm>
        </p:spPr>
        <p:txBody>
          <a:bodyPr>
            <a:normAutofit/>
          </a:bodyPr>
          <a:lstStyle/>
          <a:p>
            <a:r>
              <a:rPr lang="tr-TR" sz="2400" b="1" dirty="0">
                <a:solidFill>
                  <a:schemeClr val="tx1"/>
                </a:solidFill>
              </a:rPr>
              <a:t>NOT: </a:t>
            </a:r>
            <a:r>
              <a:rPr lang="tr-TR" sz="2000" dirty="0">
                <a:solidFill>
                  <a:schemeClr val="tx1"/>
                </a:solidFill>
              </a:rPr>
              <a:t>Biz işletmemiz için Ticari Web Sitesini seçtik. Dilerseniz size uygun olanlardan herhangi birini seçerek devam edebilirsiniz.  </a:t>
            </a:r>
          </a:p>
        </p:txBody>
      </p:sp>
    </p:spTree>
    <p:extLst>
      <p:ext uri="{BB962C8B-B14F-4D97-AF65-F5344CB8AC3E}">
        <p14:creationId xmlns:p14="http://schemas.microsoft.com/office/powerpoint/2010/main" val="319833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677333" y="952217"/>
            <a:ext cx="8918487" cy="477054"/>
          </a:xfrm>
          <a:prstGeom prst="snip1Rect">
            <a:avLst/>
          </a:prstGeom>
          <a:solidFill>
            <a:srgbClr val="FFC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Rectangle 4"/>
          <p:cNvSpPr/>
          <p:nvPr/>
        </p:nvSpPr>
        <p:spPr>
          <a:xfrm>
            <a:off x="677334" y="505941"/>
            <a:ext cx="9036821" cy="923330"/>
          </a:xfrm>
          <a:prstGeom prst="rect">
            <a:avLst/>
          </a:prstGeom>
        </p:spPr>
        <p:txBody>
          <a:bodyPr wrap="square">
            <a:spAutoFit/>
          </a:bodyPr>
          <a:lstStyle/>
          <a:p>
            <a:r>
              <a:rPr lang="tr-TR" sz="1400" dirty="0"/>
              <a:t>Açılan sayfada karşımıza çıkan seçeneklerden «Yetkilisi olduğum şirket adına "web sitesi" açmak istiyorum» tikine tıklayarak devam edilir.</a:t>
            </a:r>
            <a:br>
              <a:rPr lang="tr-TR" sz="1400" dirty="0"/>
            </a:br>
            <a:r>
              <a:rPr lang="tr-TR" sz="1300" dirty="0"/>
              <a:t>Not: Firmanız daha önceden oluşturulmuşsa ve yetkili olmak istiyorsanız «Daha önce açılmış bir web sitesinin yetkililerinden olmak istiyorum» tikine tıklayıp devam edilerek firma sahibinden onay beklenir.</a:t>
            </a:r>
          </a:p>
        </p:txBody>
      </p:sp>
      <p:pic>
        <p:nvPicPr>
          <p:cNvPr id="7" name="Picture 6"/>
          <p:cNvPicPr>
            <a:picLocks noChangeAspect="1"/>
          </p:cNvPicPr>
          <p:nvPr/>
        </p:nvPicPr>
        <p:blipFill>
          <a:blip r:embed="rId2"/>
          <a:stretch>
            <a:fillRect/>
          </a:stretch>
        </p:blipFill>
        <p:spPr>
          <a:xfrm>
            <a:off x="1474863" y="1549100"/>
            <a:ext cx="7055951" cy="5149996"/>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2624866" y="3971698"/>
            <a:ext cx="3646843"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Striped Right Arrow 8"/>
          <p:cNvSpPr/>
          <p:nvPr/>
        </p:nvSpPr>
        <p:spPr>
          <a:xfrm rot="19611237" flipH="1">
            <a:off x="5968611" y="3449393"/>
            <a:ext cx="1127833" cy="398817"/>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4142229" y="5641961"/>
            <a:ext cx="1021445"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58072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157779"/>
            <a:ext cx="8596668" cy="1320800"/>
          </a:xfrm>
        </p:spPr>
        <p:txBody>
          <a:bodyPr>
            <a:normAutofit/>
          </a:bodyPr>
          <a:lstStyle/>
          <a:p>
            <a:r>
              <a:rPr lang="tr-TR" sz="1600" dirty="0">
                <a:solidFill>
                  <a:schemeClr val="tx1"/>
                </a:solidFill>
              </a:rPr>
              <a:t>Firma Adı ve pozisyonunuz yazılarak </a:t>
            </a:r>
            <a:r>
              <a:rPr lang="tr-TR" sz="1800" b="1" dirty="0">
                <a:solidFill>
                  <a:schemeClr val="accent2">
                    <a:lumMod val="75000"/>
                  </a:schemeClr>
                </a:solidFill>
              </a:rPr>
              <a:t>Devam Et </a:t>
            </a:r>
            <a:r>
              <a:rPr lang="tr-TR" sz="1600" dirty="0">
                <a:solidFill>
                  <a:schemeClr val="tx1"/>
                </a:solidFill>
              </a:rPr>
              <a:t>butonuna tıklanır.</a:t>
            </a:r>
          </a:p>
        </p:txBody>
      </p:sp>
      <p:pic>
        <p:nvPicPr>
          <p:cNvPr id="4" name="Picture 3"/>
          <p:cNvPicPr>
            <a:picLocks noChangeAspect="1"/>
          </p:cNvPicPr>
          <p:nvPr/>
        </p:nvPicPr>
        <p:blipFill>
          <a:blip r:embed="rId2"/>
          <a:stretch>
            <a:fillRect/>
          </a:stretch>
        </p:blipFill>
        <p:spPr>
          <a:xfrm>
            <a:off x="947738" y="566346"/>
            <a:ext cx="8207020" cy="611920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4287991" y="5002306"/>
            <a:ext cx="795531" cy="2559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7149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004022" cy="6879571"/>
          </a:xfrm>
          <a:prstGeom prst="rect">
            <a:avLst/>
          </a:prstGeom>
        </p:spPr>
      </p:pic>
      <p:sp>
        <p:nvSpPr>
          <p:cNvPr id="6" name="Rounded Rectangle 5"/>
          <p:cNvSpPr/>
          <p:nvPr/>
        </p:nvSpPr>
        <p:spPr>
          <a:xfrm>
            <a:off x="8122023" y="1463040"/>
            <a:ext cx="3356385" cy="570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 listelemelerinde logonuzun yanında gözüken kısa tanıtım yazınız</a:t>
            </a:r>
          </a:p>
        </p:txBody>
      </p:sp>
      <p:cxnSp>
        <p:nvCxnSpPr>
          <p:cNvPr id="8" name="Straight Connector 7"/>
          <p:cNvCxnSpPr/>
          <p:nvPr/>
        </p:nvCxnSpPr>
        <p:spPr>
          <a:xfrm>
            <a:off x="7422776" y="1721224"/>
            <a:ext cx="6992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412018" y="2646381"/>
            <a:ext cx="505610" cy="1255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917628" y="2377766"/>
            <a:ext cx="3356385" cy="527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Hakkımızda bölümünde gözüken ayrıntılı tanıtım yazınız</a:t>
            </a:r>
          </a:p>
        </p:txBody>
      </p:sp>
      <p:sp>
        <p:nvSpPr>
          <p:cNvPr id="12" name="Rounded Rectangle 11"/>
          <p:cNvSpPr/>
          <p:nvPr/>
        </p:nvSpPr>
        <p:spPr>
          <a:xfrm>
            <a:off x="9090210" y="0"/>
            <a:ext cx="3058758" cy="13769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t>
            </a:r>
            <a:r>
              <a:rPr lang="tr-TR" dirty="0">
                <a:solidFill>
                  <a:schemeClr val="tx1"/>
                </a:solidFill>
              </a:rPr>
              <a:t>Açılan sayfada firma bilgilerinizle ilgili alanlar detaylı bir şekilde doldurulur.</a:t>
            </a:r>
          </a:p>
        </p:txBody>
      </p:sp>
    </p:spTree>
    <p:extLst>
      <p:ext uri="{BB962C8B-B14F-4D97-AF65-F5344CB8AC3E}">
        <p14:creationId xmlns:p14="http://schemas.microsoft.com/office/powerpoint/2010/main" val="18800364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625</TotalTime>
  <Words>699</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Myriad Pro</vt:lpstr>
      <vt:lpstr>Trebuchet MS</vt:lpstr>
      <vt:lpstr>Wingdings</vt:lpstr>
      <vt:lpstr>Wingdings 3</vt:lpstr>
      <vt:lpstr>Facet</vt:lpstr>
      <vt:lpstr>Globalpiyasa.com’da Firma Web Sitesi Nasıl Oluşturulur?</vt:lpstr>
      <vt:lpstr>Globalpiyasa.com sosyal ticaret ağı tüm Türkiye’yi, tüm firmaları ve tüm ürünleri hedeflemektedir.  Firma ve ürün filtrelemeleri yoluyla size ulaşılacaktır. Sizde firmanızın globalpiyasa.com’da  yer almasını istiyorsanız üye olmanız gerekmektedir.  Globalpiyasa.com sağ üst köşede bulunan «Hemen Üye Olun» butonuna tıklanır.</vt:lpstr>
      <vt:lpstr>Açılan sayfada bilgiler doldurularak «Üye Ol» butonuna tıklanır.</vt:lpstr>
      <vt:lpstr>Bireysel üyeliğinizi ve size özel Bireysel Üyelik Web Sitenizi aktif olarak kullabilirsiniz. Ticari Web Sitesini oluşturmak için Devam butonuna tıklıyoruz.</vt:lpstr>
      <vt:lpstr>Açılan sayfada İşletmem için «Ticari Web Sitesi» istiyorum tiki seçilerek Kaydet ve Devam Et butonuna tıklanır.   </vt:lpstr>
      <vt:lpstr>NOT: Biz işletmemiz için Ticari Web Sitesini seçtik. Dilerseniz size uygun olanlardan herhangi birini seçerek devam edebilirsiniz.  </vt:lpstr>
      <vt:lpstr>PowerPoint Presentation</vt:lpstr>
      <vt:lpstr>Firma Adı ve pozisyonunuz yazılarak Devam Et butonuna tıklanır.</vt:lpstr>
      <vt:lpstr>PowerPoint Presentation</vt:lpstr>
      <vt:lpstr>PowerPoint Presentation</vt:lpstr>
      <vt:lpstr>PowerPoint Presentation</vt:lpstr>
      <vt:lpstr>PowerPoint Presentation</vt:lpstr>
      <vt:lpstr>PowerPoint Presentation</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Globalpiyasa.com’da Firma Nasıl Oluşturulur?</dc:title>
  <dc:creator>Hp</dc:creator>
  <cp:lastModifiedBy>Hp</cp:lastModifiedBy>
  <cp:revision>33</cp:revision>
  <dcterms:created xsi:type="dcterms:W3CDTF">2016-04-11T07:32:42Z</dcterms:created>
  <dcterms:modified xsi:type="dcterms:W3CDTF">2017-02-21T13:31:12Z</dcterms:modified>
</cp:coreProperties>
</file>