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2" r:id="rId10"/>
    <p:sldId id="263" r:id="rId11"/>
    <p:sldId id="264" r:id="rId12"/>
    <p:sldId id="265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6621"/>
    <a:srgbClr val="FFC000"/>
    <a:srgbClr val="FF0101"/>
    <a:srgbClr val="5FCBE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483" y="4452068"/>
            <a:ext cx="7766936" cy="1646302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İş İlanı Nasıl Yayınlanır?</a:t>
            </a:r>
            <a:br>
              <a:rPr lang="tr-TR" dirty="0">
                <a:solidFill>
                  <a:srgbClr val="CC3300"/>
                </a:solidFill>
              </a:rPr>
            </a:br>
            <a:endParaRPr lang="tr-TR" dirty="0">
              <a:solidFill>
                <a:srgbClr val="CC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986" y="469852"/>
            <a:ext cx="3939034" cy="38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5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558" y="418312"/>
            <a:ext cx="8596668" cy="1320800"/>
          </a:xfrm>
        </p:spPr>
        <p:txBody>
          <a:bodyPr>
            <a:normAutofit/>
          </a:bodyPr>
          <a:lstStyle/>
          <a:p>
            <a:r>
              <a:rPr lang="tr-TR" sz="1800" b="1" dirty="0">
                <a:solidFill>
                  <a:schemeClr val="accent2">
                    <a:lumMod val="75000"/>
                  </a:schemeClr>
                </a:solidFill>
              </a:rPr>
              <a:t>İlanlar &gt; İş İlanları</a:t>
            </a:r>
            <a:r>
              <a:rPr lang="tr-TR" sz="1800" dirty="0">
                <a:solidFill>
                  <a:schemeClr val="tx1"/>
                </a:solidFill>
              </a:rPr>
              <a:t>’na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dirty="0">
                <a:solidFill>
                  <a:schemeClr val="tx1"/>
                </a:solidFill>
              </a:rPr>
              <a:t>tıklayarak yayındaki ilanı görüntüleyebilirsiniz.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8" y="1270000"/>
            <a:ext cx="9532908" cy="50739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57016" y="1739112"/>
            <a:ext cx="804672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triped Right Arrow 6"/>
          <p:cNvSpPr/>
          <p:nvPr/>
        </p:nvSpPr>
        <p:spPr>
          <a:xfrm rot="8791576">
            <a:off x="3905673" y="1062077"/>
            <a:ext cx="1189814" cy="415844"/>
          </a:xfrm>
          <a:prstGeom prst="stripedRightArrow">
            <a:avLst>
              <a:gd name="adj1" fmla="val 30509"/>
              <a:gd name="adj2" fmla="val 80350"/>
            </a:avLst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21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0937" y="609600"/>
            <a:ext cx="9932936" cy="51724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0936" y="3195802"/>
            <a:ext cx="4573127" cy="489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48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7918" y="517644"/>
            <a:ext cx="8894491" cy="590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352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7848"/>
            <a:ext cx="8596668" cy="1320800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chemeClr val="tx1"/>
                </a:solidFill>
              </a:rPr>
              <a:t>İlanınıza başvuran uygun adayları çekmecenizde bulundurabilirsiniz. Böylece incelediğiniz adayları bulmak daha kolay olacaktır.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993" y="1084188"/>
            <a:ext cx="6025310" cy="5389764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4389120" y="2048256"/>
            <a:ext cx="1600200" cy="43891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34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87" y="839789"/>
            <a:ext cx="9225618" cy="1320800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Doğru iş ilanıyla, doğru iş adaylarına ulaşın!</a:t>
            </a:r>
          </a:p>
        </p:txBody>
      </p:sp>
      <p:pic>
        <p:nvPicPr>
          <p:cNvPr id="1026" name="Picture 2" descr="http://financesonline.com/uploads/care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15" y="1767397"/>
            <a:ext cx="6709562" cy="40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1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86" y="18897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tr-TR" sz="2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tr-TR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25" y="726226"/>
            <a:ext cx="7507891" cy="590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1886" y="188976"/>
            <a:ext cx="9225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İlan yayınlamak için öncelikle globalpiyasa.com üzerinden üye girişi yapılır.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5379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26" y="207264"/>
            <a:ext cx="8596668" cy="65227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tr-TR" sz="18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İlan Yönetim Paneline giriş yapmak için;</a:t>
            </a:r>
            <a:br>
              <a:rPr lang="tr-TR" sz="2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16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Şirket Ayarları  &gt;  IK Yönetimi  </a:t>
            </a:r>
            <a:r>
              <a:rPr lang="tr-TR" sz="14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sekmesine tıklayarak IK Yönetim Paneli sayfası açılır.</a:t>
            </a:r>
            <a:endParaRPr lang="tr-TR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57" y="933089"/>
            <a:ext cx="7830337" cy="578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596896" y="1143000"/>
            <a:ext cx="585216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2560320" y="2337816"/>
            <a:ext cx="722376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51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46" y="28041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/>
                </a:effectLst>
              </a:rPr>
              <a:t>İNSAN KAYNAKLARI YÖNETİM PANELİ</a:t>
            </a:r>
            <a:br>
              <a:rPr lang="tr-TR" dirty="0"/>
            </a:br>
            <a:r>
              <a:rPr lang="tr-TR" sz="1300" dirty="0"/>
              <a:t>              </a:t>
            </a:r>
            <a:r>
              <a:rPr lang="tr-TR" sz="13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1.Detaylı iş ilanı yayınlama                              5.İş başvurularını sınıflandırma</a:t>
            </a:r>
            <a:br>
              <a:rPr lang="tr-TR" sz="13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13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             2. Aday çekmeceleri oluşturma.                       6.Başvuru veri tabanı inceleme,</a:t>
            </a:r>
            <a:br>
              <a:rPr lang="tr-TR" sz="13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13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             3.İş ilanı filtreleme,</a:t>
            </a:r>
            <a:br>
              <a:rPr lang="tr-TR" sz="13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13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             4.Çeşitli kullanıcı tanımlama,</a:t>
            </a:r>
            <a:br>
              <a:rPr lang="tr-TR" sz="1300" dirty="0"/>
            </a:br>
            <a:endParaRPr lang="tr-TR" sz="13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46" y="1294714"/>
            <a:ext cx="6148682" cy="5471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entagon 4"/>
          <p:cNvSpPr/>
          <p:nvPr/>
        </p:nvSpPr>
        <p:spPr>
          <a:xfrm>
            <a:off x="0" y="2135762"/>
            <a:ext cx="4215384" cy="3209544"/>
          </a:xfrm>
          <a:prstGeom prst="homePlate">
            <a:avLst/>
          </a:prstGeom>
          <a:solidFill>
            <a:srgbClr val="FFC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82950" y="3064733"/>
            <a:ext cx="8596668" cy="3880773"/>
          </a:xfrm>
        </p:spPr>
        <p:txBody>
          <a:bodyPr/>
          <a:lstStyle/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DETAYLI İŞ İLANI YAYINLAMA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     İlan Yönetimi &gt; Yeni İlan Oluştur </a:t>
            </a:r>
          </a:p>
          <a:p>
            <a:pPr marL="0" indent="0">
              <a:buNone/>
            </a:pPr>
            <a:r>
              <a:rPr lang="tr-TR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      sekmesine tıklanır.</a:t>
            </a:r>
            <a:endParaRPr lang="tr-TR" sz="1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30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43097" y="-945"/>
            <a:ext cx="5683965" cy="6858945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0" y="2072931"/>
            <a:ext cx="4215384" cy="3209544"/>
          </a:xfrm>
          <a:prstGeom prst="homePlate">
            <a:avLst/>
          </a:prstGeom>
          <a:solidFill>
            <a:srgbClr val="FFC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" y="325504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000" b="1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İlan Yönetimi/İlan Oluştur </a:t>
            </a:r>
            <a:br>
              <a:rPr lang="tr-TR" sz="2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18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sayfasından gerekli olan </a:t>
            </a:r>
            <a:br>
              <a:rPr lang="tr-TR" sz="18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18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bilgiler doldurulur. </a:t>
            </a:r>
            <a:endParaRPr lang="tr-TR" sz="1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56832" y="1188720"/>
            <a:ext cx="164592" cy="146304"/>
          </a:xfrm>
          <a:prstGeom prst="ellipse">
            <a:avLst/>
          </a:prstGeom>
          <a:solidFill>
            <a:srgbClr val="FF01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6656832" y="1407595"/>
            <a:ext cx="164592" cy="146304"/>
          </a:xfrm>
          <a:prstGeom prst="ellipse">
            <a:avLst/>
          </a:prstGeom>
          <a:solidFill>
            <a:srgbClr val="FF01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Oval 9"/>
          <p:cNvSpPr/>
          <p:nvPr/>
        </p:nvSpPr>
        <p:spPr>
          <a:xfrm>
            <a:off x="6656832" y="1834061"/>
            <a:ext cx="164592" cy="146304"/>
          </a:xfrm>
          <a:prstGeom prst="ellipse">
            <a:avLst/>
          </a:prstGeom>
          <a:solidFill>
            <a:srgbClr val="FF01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6656832" y="2315954"/>
            <a:ext cx="164592" cy="146304"/>
          </a:xfrm>
          <a:prstGeom prst="ellipse">
            <a:avLst/>
          </a:prstGeom>
          <a:solidFill>
            <a:srgbClr val="FF01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6656832" y="2736015"/>
            <a:ext cx="164592" cy="146304"/>
          </a:xfrm>
          <a:prstGeom prst="ellipse">
            <a:avLst/>
          </a:prstGeom>
          <a:solidFill>
            <a:srgbClr val="FF01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Oval 12"/>
          <p:cNvSpPr/>
          <p:nvPr/>
        </p:nvSpPr>
        <p:spPr>
          <a:xfrm>
            <a:off x="8619528" y="1834061"/>
            <a:ext cx="164592" cy="146304"/>
          </a:xfrm>
          <a:prstGeom prst="ellipse">
            <a:avLst/>
          </a:prstGeom>
          <a:solidFill>
            <a:srgbClr val="FF01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8619528" y="2260527"/>
            <a:ext cx="164592" cy="146304"/>
          </a:xfrm>
          <a:prstGeom prst="ellipse">
            <a:avLst/>
          </a:prstGeom>
          <a:solidFill>
            <a:srgbClr val="FF01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8619528" y="4253702"/>
            <a:ext cx="164592" cy="146304"/>
          </a:xfrm>
          <a:prstGeom prst="ellipse">
            <a:avLst/>
          </a:prstGeom>
          <a:solidFill>
            <a:srgbClr val="FF01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6" name="Oval 15"/>
          <p:cNvSpPr/>
          <p:nvPr/>
        </p:nvSpPr>
        <p:spPr>
          <a:xfrm>
            <a:off x="8619528" y="5757963"/>
            <a:ext cx="164592" cy="146304"/>
          </a:xfrm>
          <a:prstGeom prst="ellipse">
            <a:avLst/>
          </a:prstGeom>
          <a:solidFill>
            <a:srgbClr val="FF01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358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66" y="6961"/>
            <a:ext cx="5804607" cy="6871932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0" y="2228379"/>
            <a:ext cx="4215384" cy="3209544"/>
          </a:xfrm>
          <a:prstGeom prst="homePlate">
            <a:avLst/>
          </a:prstGeom>
          <a:solidFill>
            <a:srgbClr val="FFC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186" y="30949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İlan bilgileri doldurulduktan </a:t>
            </a:r>
          </a:p>
          <a:p>
            <a:r>
              <a:rPr lang="tr-TR" sz="2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sonra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Yayınla</a:t>
            </a:r>
            <a:r>
              <a:rPr lang="tr-TR" sz="2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butonuna </a:t>
            </a:r>
          </a:p>
          <a:p>
            <a:r>
              <a:rPr lang="tr-TR" sz="20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tıklayarak ilan aktifleştirilir.</a:t>
            </a:r>
            <a:br>
              <a:rPr lang="tr-TR" sz="2000" dirty="0"/>
            </a:br>
            <a:endParaRPr lang="tr-TR" sz="2000" dirty="0"/>
          </a:p>
        </p:txBody>
      </p:sp>
      <p:sp>
        <p:nvSpPr>
          <p:cNvPr id="10" name="Left Arrow 9"/>
          <p:cNvSpPr/>
          <p:nvPr/>
        </p:nvSpPr>
        <p:spPr>
          <a:xfrm>
            <a:off x="4800600" y="3296622"/>
            <a:ext cx="731520" cy="251249"/>
          </a:xfrm>
          <a:prstGeom prst="leftArrow">
            <a:avLst/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42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20" y="310895"/>
            <a:ext cx="8331824" cy="1320800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İlanlarınız, üniversitelerle iş birliği sağlayan globalpiyasa.com’la yapmış olduğunuz filtrelemeye göre  onbinlerce iş adayına ve stajyerlere ulaşacaktır!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" y="1413697"/>
            <a:ext cx="7575804" cy="53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5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12" y="138822"/>
            <a:ext cx="8596668" cy="1320800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tx1"/>
                </a:solidFill>
              </a:rPr>
              <a:t>Yayındaki ilanınız globalpiyasa.com anasayfasında görüntülenir.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12" y="581349"/>
            <a:ext cx="8974604" cy="6160980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 rot="19611237" flipH="1">
            <a:off x="8536918" y="4646386"/>
            <a:ext cx="2157984" cy="484632"/>
          </a:xfrm>
          <a:prstGeom prst="stripedRightArrow">
            <a:avLst>
              <a:gd name="adj1" fmla="val 30911"/>
              <a:gd name="adj2" fmla="val 105946"/>
            </a:avLst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Flowchart: Process 6"/>
          <p:cNvSpPr/>
          <p:nvPr/>
        </p:nvSpPr>
        <p:spPr>
          <a:xfrm>
            <a:off x="7534656" y="5367528"/>
            <a:ext cx="1655064" cy="266901"/>
          </a:xfrm>
          <a:prstGeom prst="flowChartProcess">
            <a:avLst/>
          </a:prstGeom>
          <a:solidFill>
            <a:srgbClr val="FFC000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12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09" y="225235"/>
            <a:ext cx="8596668" cy="1320800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chemeClr val="tx1"/>
                </a:solidFill>
              </a:rPr>
              <a:t>Ayrıca yayınlamış olduğumuz iş ilanını görüntülemek için;</a:t>
            </a:r>
            <a:br>
              <a:rPr lang="tr-TR" sz="1800" dirty="0">
                <a:solidFill>
                  <a:schemeClr val="tx1"/>
                </a:solidFill>
              </a:rPr>
            </a:br>
            <a:r>
              <a:rPr lang="tr-TR" sz="1800" dirty="0">
                <a:solidFill>
                  <a:schemeClr val="tx1"/>
                </a:solidFill>
              </a:rPr>
              <a:t>Globalpiyasa.com anasayfasında bulunan 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Bana Özel </a:t>
            </a:r>
            <a:r>
              <a:rPr lang="tr-TR" sz="1800" dirty="0">
                <a:solidFill>
                  <a:schemeClr val="tx1"/>
                </a:solidFill>
              </a:rPr>
              <a:t>butonuna tıklanır.</a:t>
            </a:r>
            <a:br>
              <a:rPr lang="tr-TR" sz="1800" dirty="0">
                <a:solidFill>
                  <a:schemeClr val="tx1"/>
                </a:solidFill>
              </a:rPr>
            </a:br>
            <a:endParaRPr lang="tr-TR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693" y="971714"/>
            <a:ext cx="7211075" cy="57005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67728" y="1209536"/>
            <a:ext cx="749808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triped Right Arrow 5"/>
          <p:cNvSpPr/>
          <p:nvPr/>
        </p:nvSpPr>
        <p:spPr>
          <a:xfrm rot="9363684">
            <a:off x="7486025" y="699250"/>
            <a:ext cx="1713351" cy="540726"/>
          </a:xfrm>
          <a:prstGeom prst="stripedRightArrow">
            <a:avLst>
              <a:gd name="adj1" fmla="val 30509"/>
              <a:gd name="adj2" fmla="val 80350"/>
            </a:avLst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0310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121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İş İlanı Nasıl Yayınlanır? </vt:lpstr>
      <vt:lpstr> </vt:lpstr>
      <vt:lpstr>İlan Yönetim Paneline giriş yapmak için; Şirket Ayarları  &gt;  IK Yönetimi  sekmesine tıklayarak IK Yönetim Paneli sayfası açılır.</vt:lpstr>
      <vt:lpstr>İNSAN KAYNAKLARI YÖNETİM PANELİ               1.Detaylı iş ilanı yayınlama                              5.İş başvurularını sınıflandırma               2. Aday çekmeceleri oluşturma.                       6.Başvuru veri tabanı inceleme,               3.İş ilanı filtreleme,               4.Çeşitli kullanıcı tanımlama, </vt:lpstr>
      <vt:lpstr>PowerPoint Presentation</vt:lpstr>
      <vt:lpstr>PowerPoint Presentation</vt:lpstr>
      <vt:lpstr>İlanlarınız, üniversitelerle iş birliği sağlayan globalpiyasa.com’la yapmış olduğunuz filtrelemeye göre  onbinlerce iş adayına ve stajyerlere ulaşacaktır!</vt:lpstr>
      <vt:lpstr>Yayındaki ilanınız globalpiyasa.com anasayfasında görüntülenir.</vt:lpstr>
      <vt:lpstr>Ayrıca yayınlamış olduğumuz iş ilanını görüntülemek için; Globalpiyasa.com anasayfasında bulunan Bana Özel butonuna tıklanır. </vt:lpstr>
      <vt:lpstr>İlanlar &gt; İş İlanları’na tıklayarak yayındaki ilanı görüntüleyebilirsiniz.</vt:lpstr>
      <vt:lpstr>PowerPoint Presentation</vt:lpstr>
      <vt:lpstr>PowerPoint Presentation</vt:lpstr>
      <vt:lpstr>İlanınıza başvuran uygun adayları çekmecenizde bulundurabilirsiniz. Böylece incelediğiniz adayları bulmak daha kolay olacaktır.</vt:lpstr>
      <vt:lpstr>Doğru iş ilanıyla, doğru iş adaylarına ulaşın!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İlanı Nasıl Yayınlanır?</dc:title>
  <dc:creator>Hp</dc:creator>
  <cp:lastModifiedBy>Hp</cp:lastModifiedBy>
  <cp:revision>18</cp:revision>
  <dcterms:created xsi:type="dcterms:W3CDTF">2016-04-07T08:31:07Z</dcterms:created>
  <dcterms:modified xsi:type="dcterms:W3CDTF">2016-04-07T11:15:52Z</dcterms:modified>
</cp:coreProperties>
</file>